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i1QE5ZYljtCLgJajkuoIKhc61l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5"/>
  </p:normalViewPr>
  <p:slideViewPr>
    <p:cSldViewPr snapToGrid="0">
      <p:cViewPr varScale="1">
        <p:scale>
          <a:sx n="118" d="100"/>
          <a:sy n="118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7e6e4d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357e6e4d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d086284f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353d086284f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3d086284f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353d086284f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3d086284f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353d086284f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3d086284f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353d086284f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7e6e4d9ad_0_0"/>
          <p:cNvSpPr txBox="1"/>
          <p:nvPr/>
        </p:nvSpPr>
        <p:spPr>
          <a:xfrm>
            <a:off x="-118925" y="0"/>
            <a:ext cx="12310800" cy="6858000"/>
          </a:xfrm>
          <a:prstGeom prst="rect">
            <a:avLst/>
          </a:prstGeom>
          <a:solidFill>
            <a:srgbClr val="1362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357e6e4d9a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9510" y="0"/>
            <a:ext cx="83424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57e6e4d9ad_0_0"/>
          <p:cNvSpPr txBox="1"/>
          <p:nvPr/>
        </p:nvSpPr>
        <p:spPr>
          <a:xfrm>
            <a:off x="6128500" y="2847049"/>
            <a:ext cx="5599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fr-FR" sz="4900" b="1">
                <a:solidFill>
                  <a:srgbClr val="0070C0"/>
                </a:solidFill>
              </a:rPr>
              <a:t>Comparatif des outils</a:t>
            </a:r>
            <a:endParaRPr sz="67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d086284f_1_464"/>
          <p:cNvSpPr/>
          <p:nvPr/>
        </p:nvSpPr>
        <p:spPr>
          <a:xfrm>
            <a:off x="146525" y="109000"/>
            <a:ext cx="11910900" cy="6637800"/>
          </a:xfrm>
          <a:prstGeom prst="rect">
            <a:avLst/>
          </a:prstGeom>
          <a:noFill/>
          <a:ln w="19050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53d086284f_1_464"/>
          <p:cNvSpPr txBox="1"/>
          <p:nvPr/>
        </p:nvSpPr>
        <p:spPr>
          <a:xfrm>
            <a:off x="382350" y="1109975"/>
            <a:ext cx="3516000" cy="53538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Zapier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Prise en main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Large écosystème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Solide en automatisation simple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Limité pour les workflows complexes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personnalisable que Make ou n8n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53d086284f_1_464"/>
          <p:cNvSpPr txBox="1"/>
          <p:nvPr/>
        </p:nvSpPr>
        <p:spPr>
          <a:xfrm>
            <a:off x="4132850" y="1109975"/>
            <a:ext cx="3764100" cy="53538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Make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Interface visuelle avec contrôle précis des scénarios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Possibilité de scénarios complexes 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Nombreux connecteurs et Webhooks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 </a:t>
            </a:r>
            <a:endParaRPr sz="22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intégré dans l'écosystème startups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353d086284f_1_464"/>
          <p:cNvSpPr txBox="1"/>
          <p:nvPr/>
        </p:nvSpPr>
        <p:spPr>
          <a:xfrm>
            <a:off x="8131450" y="1131575"/>
            <a:ext cx="3516000" cy="53106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N8n :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Puissance</a:t>
            </a: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pour les workflows avancés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Gestion native du code et de la logique complexe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intuitif pour les non développeurs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d’intégrations pré-établies que Zapier ou Make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353d086284f_1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622" y="19338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53d086284f_1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622" y="20095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53d086284f_1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697" y="1962200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53d086284f_1_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050" y="44060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53d086284f_1_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950" y="44060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53d086284f_1_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025" y="4499175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53d086284f_1_464"/>
          <p:cNvPicPr preferRelativeResize="0"/>
          <p:nvPr/>
        </p:nvPicPr>
        <p:blipFill rotWithShape="1">
          <a:blip r:embed="rId5">
            <a:alphaModFix/>
          </a:blip>
          <a:srcRect l="3660" t="35121" r="72047" b="36224"/>
          <a:stretch/>
        </p:blipFill>
        <p:spPr>
          <a:xfrm>
            <a:off x="1615550" y="1260550"/>
            <a:ext cx="294001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53d086284f_1_464"/>
          <p:cNvPicPr preferRelativeResize="0"/>
          <p:nvPr/>
        </p:nvPicPr>
        <p:blipFill rotWithShape="1">
          <a:blip r:embed="rId6">
            <a:alphaModFix/>
          </a:blip>
          <a:srcRect l="12873" t="38527" r="66440" b="42372"/>
          <a:stretch/>
        </p:blipFill>
        <p:spPr>
          <a:xfrm>
            <a:off x="5284000" y="1235075"/>
            <a:ext cx="375547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53d086284f_1_464"/>
          <p:cNvPicPr preferRelativeResize="0"/>
          <p:nvPr/>
        </p:nvPicPr>
        <p:blipFill rotWithShape="1">
          <a:blip r:embed="rId7">
            <a:alphaModFix/>
          </a:blip>
          <a:srcRect l="14533" t="19370" r="17392" b="13326"/>
          <a:stretch/>
        </p:blipFill>
        <p:spPr>
          <a:xfrm>
            <a:off x="9034000" y="1164663"/>
            <a:ext cx="544676" cy="5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53d086284f_1_464"/>
          <p:cNvPicPr preferRelativeResize="0"/>
          <p:nvPr/>
        </p:nvPicPr>
        <p:blipFill rotWithShape="1">
          <a:blip r:embed="rId8">
            <a:alphaModFix/>
          </a:blip>
          <a:srcRect l="4342" t="5610" r="4995" b="5752"/>
          <a:stretch/>
        </p:blipFill>
        <p:spPr>
          <a:xfrm>
            <a:off x="233125" y="195575"/>
            <a:ext cx="774149" cy="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3d086284f_1_572"/>
          <p:cNvSpPr/>
          <p:nvPr/>
        </p:nvSpPr>
        <p:spPr>
          <a:xfrm>
            <a:off x="146525" y="109000"/>
            <a:ext cx="11910900" cy="6637800"/>
          </a:xfrm>
          <a:prstGeom prst="rect">
            <a:avLst/>
          </a:prstGeom>
          <a:noFill/>
          <a:ln w="19050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53d086284f_1_572"/>
          <p:cNvSpPr txBox="1"/>
          <p:nvPr/>
        </p:nvSpPr>
        <p:spPr>
          <a:xfrm>
            <a:off x="382350" y="1109975"/>
            <a:ext cx="3516000" cy="54573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Bubble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omplet pour des apps web complexes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Logique conditionnelle, gestion utilisateurs, base de données intégrée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Beaucoup</a:t>
            </a: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de plugins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adapté à des apps mobiles ou très interactives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53d086284f_1_572"/>
          <p:cNvSpPr txBox="1"/>
          <p:nvPr/>
        </p:nvSpPr>
        <p:spPr>
          <a:xfrm>
            <a:off x="4132850" y="1109975"/>
            <a:ext cx="3764100" cy="54573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Airtable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Base de données hybride tableur/base relationnelle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Automatisations natives + intégrations Make/Zapier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Interfaces utilisateurs créables sans code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Limites de volume (50k lignes/base selon plan)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Peu performant pour des jointures complexes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53d086284f_1_572"/>
          <p:cNvSpPr txBox="1"/>
          <p:nvPr/>
        </p:nvSpPr>
        <p:spPr>
          <a:xfrm>
            <a:off x="8131450" y="1109975"/>
            <a:ext cx="3764100" cy="54573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Hubspot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Très bon CRM pour PME/startups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UI agréable, marketing + sales + support dans un seul outil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Bonnes automatisations internes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Coûts élevés à mesure que l’équipe grandit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personnalisable que Salesforce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Certaines limitations sur les rapports personnalisés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353d086284f_1_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497" y="2081750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53d086284f_1_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97" y="1961250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53d086284f_1_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6897" y="1961250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53d086284f_1_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200" y="4566375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53d086284f_1_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4875" y="44222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53d086284f_1_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50" y="44222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53d086284f_1_572"/>
          <p:cNvPicPr preferRelativeResize="0"/>
          <p:nvPr/>
        </p:nvPicPr>
        <p:blipFill rotWithShape="1">
          <a:blip r:embed="rId5">
            <a:alphaModFix/>
          </a:blip>
          <a:srcRect l="12775" t="15555" r="14676" b="14626"/>
          <a:stretch/>
        </p:blipFill>
        <p:spPr>
          <a:xfrm>
            <a:off x="1660350" y="1109975"/>
            <a:ext cx="586849" cy="56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53d086284f_1_572"/>
          <p:cNvPicPr preferRelativeResize="0"/>
          <p:nvPr/>
        </p:nvPicPr>
        <p:blipFill rotWithShape="1">
          <a:blip r:embed="rId6">
            <a:alphaModFix/>
          </a:blip>
          <a:srcRect l="4625" t="34626" r="66629" b="38534"/>
          <a:stretch/>
        </p:blipFill>
        <p:spPr>
          <a:xfrm>
            <a:off x="5600700" y="1109963"/>
            <a:ext cx="476076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53d086284f_1_5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0267" y="1142527"/>
            <a:ext cx="499625" cy="49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53d086284f_1_572"/>
          <p:cNvPicPr preferRelativeResize="0"/>
          <p:nvPr/>
        </p:nvPicPr>
        <p:blipFill rotWithShape="1">
          <a:blip r:embed="rId8">
            <a:alphaModFix/>
          </a:blip>
          <a:srcRect l="4342" t="5610" r="4995" b="5752"/>
          <a:stretch/>
        </p:blipFill>
        <p:spPr>
          <a:xfrm>
            <a:off x="233125" y="195575"/>
            <a:ext cx="774149" cy="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d086284f_1_526"/>
          <p:cNvSpPr/>
          <p:nvPr/>
        </p:nvSpPr>
        <p:spPr>
          <a:xfrm>
            <a:off x="146525" y="109000"/>
            <a:ext cx="11910900" cy="6637800"/>
          </a:xfrm>
          <a:prstGeom prst="rect">
            <a:avLst/>
          </a:prstGeom>
          <a:noFill/>
          <a:ln w="19050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53d086284f_1_526"/>
          <p:cNvSpPr txBox="1"/>
          <p:nvPr/>
        </p:nvSpPr>
        <p:spPr>
          <a:xfrm>
            <a:off x="467200" y="994625"/>
            <a:ext cx="3470400" cy="54801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Salesforce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Très puissant et personnalisable (low-code + dev)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Adapté aux grandes entreprises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Large écosystème d’apps et d’intégrations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Complexe à administrer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Long à implémenter / coûteux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UX parfois lourde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53d086284f_1_526"/>
          <p:cNvSpPr txBox="1"/>
          <p:nvPr/>
        </p:nvSpPr>
        <p:spPr>
          <a:xfrm>
            <a:off x="4294263" y="994625"/>
            <a:ext cx="3663300" cy="54801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Notion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Polyvalent : notes, base de données, gestion de projets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Interface simple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Adapté au travail collaboratif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Nombreuses intégrations tierces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Parfois lentes avec de très grosses bases de données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Pas adapté aux bases complexes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Automatisations encore limitées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53d086284f_1_526"/>
          <p:cNvSpPr txBox="1"/>
          <p:nvPr/>
        </p:nvSpPr>
        <p:spPr>
          <a:xfrm>
            <a:off x="8314225" y="994625"/>
            <a:ext cx="3240900" cy="54801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Tableau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Très bon outil de dataviz et exploration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Puissant sur les gros volumes de données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Nombreuses fonctions analytiques avancées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Prise en main technique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Coûteux pour petits équipes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flexible que Power BI pour certaines sources Microsoft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353d086284f_1_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72" y="19144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53d086284f_1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425" y="468130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53d086284f_1_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122" y="185312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53d086284f_1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300" y="42978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53d086284f_1_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335" y="1791500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53d086284f_1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9425" y="426985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53d086284f_1_526"/>
          <p:cNvPicPr preferRelativeResize="0"/>
          <p:nvPr/>
        </p:nvPicPr>
        <p:blipFill rotWithShape="1">
          <a:blip r:embed="rId5">
            <a:alphaModFix/>
          </a:blip>
          <a:srcRect l="5901" t="15988" r="5082" b="22065"/>
          <a:stretch/>
        </p:blipFill>
        <p:spPr>
          <a:xfrm>
            <a:off x="2133275" y="1083525"/>
            <a:ext cx="632975" cy="4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3d086284f_1_526"/>
          <p:cNvPicPr preferRelativeResize="0"/>
          <p:nvPr/>
        </p:nvPicPr>
        <p:blipFill rotWithShape="1">
          <a:blip r:embed="rId6">
            <a:alphaModFix/>
          </a:blip>
          <a:srcRect l="23110" t="9266" r="21281" b="39024"/>
          <a:stretch/>
        </p:blipFill>
        <p:spPr>
          <a:xfrm>
            <a:off x="9777325" y="1070234"/>
            <a:ext cx="502300" cy="46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53d086284f_1_5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6366" y="1127182"/>
            <a:ext cx="353149" cy="3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53d086284f_1_526"/>
          <p:cNvPicPr preferRelativeResize="0"/>
          <p:nvPr/>
        </p:nvPicPr>
        <p:blipFill rotWithShape="1">
          <a:blip r:embed="rId8">
            <a:alphaModFix/>
          </a:blip>
          <a:srcRect l="4342" t="5610" r="4995" b="5752"/>
          <a:stretch/>
        </p:blipFill>
        <p:spPr>
          <a:xfrm>
            <a:off x="233125" y="195575"/>
            <a:ext cx="774149" cy="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3d086284f_1_544"/>
          <p:cNvSpPr/>
          <p:nvPr/>
        </p:nvSpPr>
        <p:spPr>
          <a:xfrm>
            <a:off x="146525" y="109000"/>
            <a:ext cx="11910900" cy="6637800"/>
          </a:xfrm>
          <a:prstGeom prst="rect">
            <a:avLst/>
          </a:prstGeom>
          <a:noFill/>
          <a:ln w="19050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53d086284f_1_544"/>
          <p:cNvSpPr txBox="1"/>
          <p:nvPr/>
        </p:nvSpPr>
        <p:spPr>
          <a:xfrm>
            <a:off x="520700" y="952475"/>
            <a:ext cx="3426000" cy="55428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Power BI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Très bon rapport qualité-prix (inclus avec M365)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Intégration native avec Excel/SharePoint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Bonnes capacités d’ETL 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Inconvénients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intuitif pour la datavisualisation que Tableau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portable en dehors de l'écosystème Microsoft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53d086284f_1_544"/>
          <p:cNvSpPr txBox="1"/>
          <p:nvPr/>
        </p:nvSpPr>
        <p:spPr>
          <a:xfrm>
            <a:off x="4237000" y="952425"/>
            <a:ext cx="3426000" cy="55428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Google Workspace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0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Suite cloud collaborative fluide (Docs, Sheets, Drive)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Intégration native avec Make/Zapier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Accessibilité multiplateforme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puissant que Microsoft pour les fonctions avancées et les grandes bases de données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53d086284f_1_544"/>
          <p:cNvSpPr txBox="1"/>
          <p:nvPr/>
        </p:nvSpPr>
        <p:spPr>
          <a:xfrm>
            <a:off x="7953275" y="952425"/>
            <a:ext cx="3578400" cy="5542800"/>
          </a:xfrm>
          <a:prstGeom prst="rect">
            <a:avLst/>
          </a:prstGeom>
          <a:noFill/>
          <a:ln w="9525" cap="flat" cmpd="sng">
            <a:solidFill>
              <a:srgbClr val="2B5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 Microsoft 365 : </a:t>
            </a:r>
            <a:endParaRPr sz="25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Avantages :</a:t>
            </a:r>
            <a:endParaRPr sz="20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Suite complète et robuste (Word, Excel, Outlook, Teams...)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Interconnexion avec Power Platform (Power BI, Power Automate...)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200" b="1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Inconvénient :</a:t>
            </a: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2DD"/>
              </a:buClr>
              <a:buSzPts val="2000"/>
              <a:buFont typeface="Calibri"/>
              <a:buChar char="●"/>
            </a:pPr>
            <a:r>
              <a:rPr lang="fr-FR" sz="2000" b="0" i="0" u="none" strike="noStrike" cap="none">
                <a:solidFill>
                  <a:srgbClr val="1362DD"/>
                </a:solidFill>
                <a:latin typeface="Calibri"/>
                <a:ea typeface="Calibri"/>
                <a:cs typeface="Calibri"/>
                <a:sym typeface="Calibri"/>
              </a:rPr>
              <a:t>Moins collaboratif que Google Workspace par défaut</a:t>
            </a:r>
            <a:endParaRPr sz="2000" b="0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1362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353d086284f_1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422" y="17689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53d086284f_1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72" y="17689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53d086284f_1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022" y="1768975"/>
            <a:ext cx="314675" cy="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53d086284f_1_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925" y="459570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53d086284f_1_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700" y="459570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53d086284f_1_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7225" y="4508600"/>
            <a:ext cx="314675" cy="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53d086284f_1_544"/>
          <p:cNvPicPr preferRelativeResize="0"/>
          <p:nvPr/>
        </p:nvPicPr>
        <p:blipFill rotWithShape="1">
          <a:blip r:embed="rId5">
            <a:alphaModFix/>
          </a:blip>
          <a:srcRect l="7222" t="33700" r="67776" b="41576"/>
          <a:stretch/>
        </p:blipFill>
        <p:spPr>
          <a:xfrm>
            <a:off x="2396925" y="1052788"/>
            <a:ext cx="495475" cy="4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53d086284f_1_544"/>
          <p:cNvPicPr preferRelativeResize="0"/>
          <p:nvPr/>
        </p:nvPicPr>
        <p:blipFill rotWithShape="1">
          <a:blip r:embed="rId6">
            <a:alphaModFix/>
          </a:blip>
          <a:srcRect l="4715" t="37783" r="77266" b="42515"/>
          <a:stretch/>
        </p:blipFill>
        <p:spPr>
          <a:xfrm>
            <a:off x="10197150" y="1052788"/>
            <a:ext cx="448125" cy="4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53d086284f_1_544"/>
          <p:cNvPicPr preferRelativeResize="0"/>
          <p:nvPr/>
        </p:nvPicPr>
        <p:blipFill rotWithShape="1">
          <a:blip r:embed="rId7">
            <a:alphaModFix/>
          </a:blip>
          <a:srcRect l="16576" t="15407" r="18162" b="17279"/>
          <a:stretch/>
        </p:blipFill>
        <p:spPr>
          <a:xfrm>
            <a:off x="7031175" y="1107275"/>
            <a:ext cx="369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53d086284f_1_544"/>
          <p:cNvPicPr preferRelativeResize="0"/>
          <p:nvPr/>
        </p:nvPicPr>
        <p:blipFill rotWithShape="1">
          <a:blip r:embed="rId8">
            <a:alphaModFix/>
          </a:blip>
          <a:srcRect l="4342" t="5610" r="4995" b="5752"/>
          <a:stretch/>
        </p:blipFill>
        <p:spPr>
          <a:xfrm>
            <a:off x="233125" y="195575"/>
            <a:ext cx="774149" cy="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Macintosh PowerPoint</Application>
  <PresentationFormat>Grand écran</PresentationFormat>
  <Paragraphs>132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Toulemonde</dc:creator>
  <cp:lastModifiedBy>Nicolas Toulemonde</cp:lastModifiedBy>
  <cp:revision>1</cp:revision>
  <dcterms:created xsi:type="dcterms:W3CDTF">2025-04-02T14:16:27Z</dcterms:created>
  <dcterms:modified xsi:type="dcterms:W3CDTF">2025-06-17T15:42:58Z</dcterms:modified>
</cp:coreProperties>
</file>